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7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37" r:id="rId39"/>
    <p:sldId id="298" r:id="rId40"/>
    <p:sldId id="300" r:id="rId41"/>
    <p:sldId id="301" r:id="rId42"/>
    <p:sldId id="302" r:id="rId43"/>
    <p:sldId id="303" r:id="rId44"/>
    <p:sldId id="304" r:id="rId45"/>
    <p:sldId id="338" r:id="rId46"/>
    <p:sldId id="306" r:id="rId47"/>
    <p:sldId id="307" r:id="rId48"/>
    <p:sldId id="308" r:id="rId49"/>
    <p:sldId id="309" r:id="rId50"/>
    <p:sldId id="310" r:id="rId51"/>
    <p:sldId id="339" r:id="rId52"/>
    <p:sldId id="340" r:id="rId53"/>
    <p:sldId id="341" r:id="rId54"/>
    <p:sldId id="342" r:id="rId55"/>
    <p:sldId id="316" r:id="rId56"/>
    <p:sldId id="317" r:id="rId57"/>
    <p:sldId id="318" r:id="rId58"/>
    <p:sldId id="335" r:id="rId59"/>
    <p:sldId id="333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32" r:id="rId69"/>
    <p:sldId id="328" r:id="rId70"/>
    <p:sldId id="334" r:id="rId71"/>
    <p:sldId id="329" r:id="rId7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7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24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vovo2000.com/images/22647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1/jan/27/gamestop-stock-market-retail-wall-street" TargetMode="External"/><Relationship Id="rId2" Type="http://schemas.openxmlformats.org/officeDocument/2006/relationships/hyperlink" Target="https://xueqiu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HKMA-OpenAPIs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="" xmlns:a16="http://schemas.microsoft.com/office/drawing/2014/main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="" xmlns:a16="http://schemas.microsoft.com/office/drawing/2014/main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="" xmlns:a16="http://schemas.microsoft.com/office/drawing/2014/main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="" xmlns:a16="http://schemas.microsoft.com/office/drawing/2014/main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="" xmlns:a16="http://schemas.microsoft.com/office/drawing/2014/main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="" xmlns:a16="http://schemas.microsoft.com/office/drawing/2014/main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="" xmlns:a16="http://schemas.microsoft.com/office/drawing/2014/main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="" xmlns:a16="http://schemas.microsoft.com/office/drawing/2014/main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="" xmlns:a16="http://schemas.microsoft.com/office/drawing/2014/main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="" xmlns:a16="http://schemas.microsoft.com/office/drawing/2014/main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="" xmlns:a16="http://schemas.microsoft.com/office/drawing/2014/main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="" xmlns:a16="http://schemas.microsoft.com/office/drawing/2014/main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="" xmlns:a16="http://schemas.microsoft.com/office/drawing/2014/main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="" xmlns:a16="http://schemas.microsoft.com/office/drawing/2014/main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="" xmlns:a16="http://schemas.microsoft.com/office/drawing/2014/main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="" xmlns:a16="http://schemas.microsoft.com/office/drawing/2014/main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="" xmlns:a16="http://schemas.microsoft.com/office/drawing/2014/main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="" xmlns:a16="http://schemas.microsoft.com/office/drawing/2014/main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="" xmlns:a16="http://schemas.microsoft.com/office/drawing/2014/main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="" xmlns:a16="http://schemas.microsoft.com/office/drawing/2014/main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="" xmlns:a16="http://schemas.microsoft.com/office/drawing/2014/main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="" xmlns:a16="http://schemas.microsoft.com/office/drawing/2014/main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="" xmlns:a16="http://schemas.microsoft.com/office/drawing/2014/main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="" xmlns:a16="http://schemas.microsoft.com/office/drawing/2014/main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="" xmlns:a16="http://schemas.microsoft.com/office/drawing/2014/main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="" xmlns:a16="http://schemas.microsoft.com/office/drawing/2014/main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2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83568" y="2780928"/>
            <a:ext cx="7212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53285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user trading patterns </a:t>
            </a:r>
            <a:r>
              <a:rPr lang="en-US" sz="1800" dirty="0" smtClean="0"/>
              <a:t>and behaviors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Money-making </a:t>
            </a:r>
            <a:r>
              <a:rPr lang="en-US" sz="1800" dirty="0"/>
              <a:t>users can get </a:t>
            </a:r>
            <a:r>
              <a:rPr lang="en-US" sz="1800" dirty="0" smtClean="0"/>
              <a:t>paid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viewing their </a:t>
            </a:r>
            <a:r>
              <a:rPr lang="en-US" sz="1800" b="1" dirty="0" smtClean="0">
                <a:solidFill>
                  <a:srgbClr val="0070C0"/>
                </a:solidFill>
              </a:rPr>
              <a:t>profitable portfolios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transaction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 smtClean="0">
                <a:solidFill>
                  <a:srgbClr val="0070C0"/>
                </a:solidFill>
              </a:rPr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Snowball / </a:t>
            </a:r>
            <a:r>
              <a:rPr lang="en-US" sz="1800" dirty="0" err="1" smtClean="0">
                <a:hlinkClick r:id="rId2"/>
              </a:rPr>
              <a:t>Xueqiu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>
                <a:hlinkClick r:id="rId2"/>
              </a:rPr>
              <a:t>(</a:t>
            </a:r>
            <a:r>
              <a:rPr lang="zh-TW" altLang="en-US" sz="1800" dirty="0">
                <a:hlinkClick r:id="rId2"/>
              </a:rPr>
              <a:t>雪球</a:t>
            </a:r>
            <a:r>
              <a:rPr lang="en-US" altLang="zh-TW" sz="1800" dirty="0" smtClean="0">
                <a:hlinkClick r:id="rId2"/>
              </a:rPr>
              <a:t>)</a:t>
            </a:r>
            <a:endParaRPr lang="en-US" altLang="zh-TW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Game stop 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29683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47850" y="3501008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1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6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4365104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Open Data API Demo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32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  <p:sp>
        <p:nvSpPr>
          <p:cNvPr id="2" name="AutoShape 2" descr="https://apis.mail.yahoo.com/ws/v3/mailboxes/@.id==VjN-nGBhBaBRdl2AoF5zLGhUzsoxbAvWO1xtjf9IEeUl91UExIfOiiJPYhKWPW2tAXs2pXSQPIt7834jXjyRXCwNNg/messages/@.id==AOU3yih23kEAYDra-A7JKIzuOWw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76" y="2366291"/>
            <a:ext cx="3302224" cy="33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5230"/>
            <a:ext cx="3469581" cy="260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77" y="1652607"/>
            <a:ext cx="36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Big companies may use </a:t>
            </a:r>
            <a:r>
              <a:rPr lang="en-US" sz="1800" b="1" dirty="0" smtClean="0">
                <a:solidFill>
                  <a:srgbClr val="0070C0"/>
                </a:solidFill>
              </a:rPr>
              <a:t>famous people (KOLs) </a:t>
            </a:r>
            <a:r>
              <a:rPr lang="en-US" sz="1800" dirty="0" smtClean="0"/>
              <a:t>to promote their brands. But they are usually too </a:t>
            </a:r>
            <a:r>
              <a:rPr lang="en-US" sz="1800" b="1" dirty="0" smtClean="0">
                <a:solidFill>
                  <a:srgbClr val="0070C0"/>
                </a:solidFill>
              </a:rPr>
              <a:t>expensive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small companies.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548143" y="1772816"/>
            <a:ext cx="391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But effectiveness is not guaranteed !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80526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MTR derailed</a:t>
            </a:r>
            <a:endParaRPr lang="en-US" sz="2000" dirty="0"/>
          </a:p>
        </p:txBody>
      </p:sp>
      <p:sp>
        <p:nvSpPr>
          <p:cNvPr id="9" name="Lightning Bolt 8"/>
          <p:cNvSpPr/>
          <p:nvPr/>
        </p:nvSpPr>
        <p:spPr bwMode="auto">
          <a:xfrm>
            <a:off x="5292080" y="5805264"/>
            <a:ext cx="360040" cy="40011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/>
                <a:gridCol w="3832883"/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3347864" y="3694212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628800"/>
            <a:ext cx="817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Hong Kong market is </a:t>
            </a:r>
            <a:r>
              <a:rPr lang="en-US" sz="1800" b="1" dirty="0">
                <a:solidFill>
                  <a:srgbClr val="0070C0"/>
                </a:solidFill>
              </a:rPr>
              <a:t>small</a:t>
            </a:r>
            <a:r>
              <a:rPr lang="en-US" sz="1800" dirty="0"/>
              <a:t> and not many </a:t>
            </a:r>
            <a:r>
              <a:rPr lang="en-US" sz="1800" b="1" dirty="0">
                <a:solidFill>
                  <a:srgbClr val="0070C0"/>
                </a:solidFill>
              </a:rPr>
              <a:t>Cantonese</a:t>
            </a:r>
            <a:r>
              <a:rPr lang="en-US" sz="1800" dirty="0"/>
              <a:t> specific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thing. </a:t>
            </a: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/>
              <a:t>or real results (not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Non-genuine clients </a:t>
            </a:r>
            <a:r>
              <a:rPr lang="en-US" sz="1800" dirty="0"/>
              <a:t>try to exploit the knowledge</a:t>
            </a:r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30651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085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Tokenize </a:t>
            </a:r>
            <a:r>
              <a:rPr lang="en-US" sz="1800" dirty="0"/>
              <a:t>(Break the sentence into words)</a:t>
            </a:r>
          </a:p>
          <a:p>
            <a:pPr lvl="1"/>
            <a:r>
              <a:rPr lang="en-US" sz="1800" dirty="0" smtClean="0"/>
              <a:t>English </a:t>
            </a:r>
            <a:r>
              <a:rPr lang="en-US" sz="1800" dirty="0"/>
              <a:t>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兒子生性病母倍感</a:t>
            </a:r>
            <a:r>
              <a:rPr lang="zh-TW" altLang="en-US" sz="1800" dirty="0" smtClean="0"/>
              <a:t>安慰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生性病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母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倍感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Wrong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mother </a:t>
            </a:r>
            <a:r>
              <a:rPr lang="en-US" altLang="zh-TW" sz="1600" i="1" dirty="0"/>
              <a:t>is happy about his son </a:t>
            </a:r>
            <a:r>
              <a:rPr lang="en-US" altLang="zh-TW" sz="1600" i="1" dirty="0">
                <a:solidFill>
                  <a:srgbClr val="0070C0"/>
                </a:solidFill>
              </a:rPr>
              <a:t>getting sexual disease</a:t>
            </a:r>
            <a:r>
              <a:rPr lang="en-US" altLang="zh-TW" sz="1600" i="1" dirty="0"/>
              <a:t>)</a:t>
            </a:r>
            <a:r>
              <a:rPr lang="en-US" altLang="zh-TW" sz="1600" dirty="0" smtClean="0"/>
              <a:t> </a:t>
            </a:r>
            <a:br>
              <a:rPr lang="en-US" altLang="zh-TW" sz="1600" dirty="0" smtClean="0"/>
            </a:br>
            <a:endParaRPr lang="en-US" altLang="zh-TW" sz="1800" dirty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病母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倍感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Correct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sicken</a:t>
            </a:r>
            <a:r>
              <a:rPr lang="en-US" altLang="zh-TW" sz="1600" i="1" dirty="0" smtClean="0"/>
              <a:t> mother is </a:t>
            </a:r>
            <a:r>
              <a:rPr lang="en-US" altLang="zh-TW" sz="1600" i="1" dirty="0"/>
              <a:t>happy about his </a:t>
            </a:r>
            <a:r>
              <a:rPr lang="en-US" altLang="zh-TW" sz="1600" i="1" dirty="0" smtClean="0"/>
              <a:t>son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being good</a:t>
            </a:r>
            <a:r>
              <a:rPr lang="en-US" altLang="zh-TW" sz="1600" i="1" dirty="0" smtClean="0"/>
              <a:t>)</a:t>
            </a:r>
            <a:endParaRPr lang="en-US" altLang="zh-TW" sz="1600" i="1" dirty="0"/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</a:t>
            </a:r>
            <a:r>
              <a:rPr lang="en-US" sz="2000" dirty="0" smtClean="0"/>
              <a:t>1 millions </a:t>
            </a:r>
            <a:r>
              <a:rPr lang="en-US" sz="2000" dirty="0" smtClean="0"/>
              <a:t>matched results?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So farewell then, AltaVista, we hardly knew y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20350"/>
            <a:ext cx="5029472" cy="35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805264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AltaVista in 1995: ranking is primarily based on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6" name="AutoShape 2" descr="Five Guys burgers and fries confirms arrival in Hong Kong this winter |  Hong Kong Free Press HKF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1060" y="1757715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Billion dollars </a:t>
            </a:r>
            <a:r>
              <a:rPr lang="en-US" sz="1800" dirty="0" smtClean="0"/>
              <a:t>insight: Google </a:t>
            </a:r>
            <a:r>
              <a:rPr lang="en-US" sz="1800" dirty="0"/>
              <a:t>realized that relevance </a:t>
            </a:r>
            <a:r>
              <a:rPr lang="en-US" sz="1800" b="1" dirty="0" smtClean="0">
                <a:solidFill>
                  <a:srgbClr val="0070C0"/>
                </a:solidFill>
              </a:rPr>
              <a:t>depended </a:t>
            </a:r>
            <a:r>
              <a:rPr lang="en-US" sz="1800" b="1" dirty="0">
                <a:solidFill>
                  <a:srgbClr val="0070C0"/>
                </a:solidFill>
              </a:rPr>
              <a:t>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7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37037" y="1556792"/>
            <a:ext cx="4395403" cy="4536504"/>
            <a:chOff x="4137037" y="1556792"/>
            <a:chExt cx="4395403" cy="4536504"/>
          </a:xfrm>
        </p:grpSpPr>
        <p:grpSp>
          <p:nvGrpSpPr>
            <p:cNvPr id="10" name="Group 9"/>
            <p:cNvGrpSpPr/>
            <p:nvPr/>
          </p:nvGrpSpPr>
          <p:grpSpPr>
            <a:xfrm>
              <a:off x="6084168" y="1952836"/>
              <a:ext cx="1800200" cy="2088232"/>
              <a:chOff x="3419872" y="2132856"/>
              <a:chExt cx="1800200" cy="2088232"/>
            </a:xfrm>
          </p:grpSpPr>
          <p:sp>
            <p:nvSpPr>
              <p:cNvPr id="4" name="Folded Corner 3"/>
              <p:cNvSpPr/>
              <p:nvPr/>
            </p:nvSpPr>
            <p:spPr bwMode="auto">
              <a:xfrm>
                <a:off x="3419872" y="2132856"/>
                <a:ext cx="1800200" cy="2088232"/>
              </a:xfrm>
              <a:prstGeom prst="foldedCorner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fiveguys.com</a:t>
                </a:r>
                <a:endParaRPr kumimoji="0" lang="en-US" sz="2000" b="0" i="0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7" t="4546" r="8536"/>
              <a:stretch/>
            </p:blipFill>
            <p:spPr bwMode="auto">
              <a:xfrm>
                <a:off x="3635896" y="2564904"/>
                <a:ext cx="1368152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olded Corner 10"/>
            <p:cNvSpPr/>
            <p:nvPr/>
          </p:nvSpPr>
          <p:spPr bwMode="auto">
            <a:xfrm>
              <a:off x="7308304" y="4509120"/>
              <a:ext cx="1224136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BBC.com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people love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Folded Corner 12"/>
            <p:cNvSpPr/>
            <p:nvPr/>
          </p:nvSpPr>
          <p:spPr bwMode="auto">
            <a:xfrm>
              <a:off x="4210050" y="3665692"/>
              <a:ext cx="1080120" cy="1563508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food.com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u="sng" dirty="0" smtClean="0">
                  <a:solidFill>
                    <a:srgbClr val="0070C0"/>
                  </a:solidFill>
                </a:rPr>
                <a:t>hamburger</a:t>
              </a:r>
              <a:r>
                <a:rPr lang="en-US" sz="1400" dirty="0" smtClean="0">
                  <a:solidFill>
                    <a:srgbClr val="000000"/>
                  </a:solidFill>
                </a:rPr>
                <a:t> review</a:t>
              </a: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Folded Corner 13"/>
            <p:cNvSpPr/>
            <p:nvPr/>
          </p:nvSpPr>
          <p:spPr bwMode="auto">
            <a:xfrm>
              <a:off x="4137037" y="1556792"/>
              <a:ext cx="1296144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kenliu.com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best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  <a:endParaRPr kumimoji="0" lang="en-US" sz="14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190804" y="2199223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</a:t>
              </a:r>
              <a:r>
                <a:rPr lang="en-US" sz="1200" dirty="0" smtClean="0">
                  <a:solidFill>
                    <a:srgbClr val="000000"/>
                  </a:solidFill>
                </a:rPr>
                <a:t>=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531980">
              <a:off x="5190803" y="3789040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</a:t>
              </a:r>
              <a:r>
                <a:rPr lang="en-US" sz="1200" dirty="0" smtClean="0">
                  <a:solidFill>
                    <a:srgbClr val="000000"/>
                  </a:solidFill>
                </a:rPr>
                <a:t>= </a:t>
              </a:r>
              <a:r>
                <a:rPr lang="en-US" sz="1200" dirty="0" smtClean="0">
                  <a:solidFill>
                    <a:srgbClr val="000000"/>
                  </a:solidFill>
                </a:rPr>
                <a:t>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" name="Bent Arrow 1"/>
            <p:cNvSpPr/>
            <p:nvPr/>
          </p:nvSpPr>
          <p:spPr bwMode="auto">
            <a:xfrm rot="16200000">
              <a:off x="6295780" y="4381363"/>
              <a:ext cx="1372216" cy="69162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Weight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= 10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26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0" y="25387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020" y="46476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2" y="549106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9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5829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 many back-links for a particular website in total?</a:t>
            </a:r>
            <a:endParaRPr lang="en-US" sz="1800" dirty="0"/>
          </a:p>
        </p:txBody>
      </p:sp>
      <p:pic>
        <p:nvPicPr>
          <p:cNvPr id="9" name="Picture 2" descr="https://upload.wikimedia.org/wikipedia/commons/thumb/6/69/PageRank-hi-res.png/1024px-PageRank-hi-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64263"/>
            <a:ext cx="4838855" cy="34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647" y="3573016"/>
            <a:ext cx="31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</a:t>
            </a:r>
            <a:r>
              <a:rPr lang="en-US" sz="1800" dirty="0" smtClean="0"/>
              <a:t>order to count </a:t>
            </a:r>
            <a:r>
              <a:rPr lang="en-US" sz="1800" dirty="0" smtClean="0"/>
              <a:t>the total </a:t>
            </a:r>
            <a:r>
              <a:rPr lang="en-US" sz="1800" dirty="0" smtClean="0"/>
              <a:t>back-links, needs to know all the links from </a:t>
            </a:r>
            <a:r>
              <a:rPr lang="en-US" sz="1800" b="1" dirty="0" smtClean="0">
                <a:solidFill>
                  <a:srgbClr val="0070C0"/>
                </a:solidFill>
              </a:rPr>
              <a:t>all other </a:t>
            </a:r>
            <a:r>
              <a:rPr lang="en-US" sz="1800" b="1" dirty="0" smtClean="0">
                <a:solidFill>
                  <a:srgbClr val="0070C0"/>
                </a:solidFill>
              </a:rPr>
              <a:t>web </a:t>
            </a:r>
            <a:r>
              <a:rPr lang="en-US" sz="1800" b="1" dirty="0" smtClean="0">
                <a:solidFill>
                  <a:srgbClr val="0070C0"/>
                </a:solidFill>
              </a:rPr>
              <a:t>sites in the world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5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3074" name="Picture 2" descr="In the Garage Where Google Was Bor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9711" r="7563" b="19424"/>
          <a:stretch/>
        </p:blipFill>
        <p:spPr bwMode="auto">
          <a:xfrm>
            <a:off x="318220" y="1916832"/>
            <a:ext cx="274005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e percent of Googlers get to visit a data center, but I 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88" y="3635861"/>
            <a:ext cx="4571464" cy="25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7904" y="20608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Hence </a:t>
            </a:r>
            <a:r>
              <a:rPr lang="en-US" sz="1800" dirty="0" smtClean="0"/>
              <a:t>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their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01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257823" cy="528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Data?</a:t>
            </a:r>
            <a:br>
              <a:rPr lang="en-US" sz="1800" b="1" dirty="0" smtClean="0"/>
            </a:br>
            <a:r>
              <a:rPr lang="en-US" sz="1800" b="1" dirty="0" smtClean="0"/>
              <a:t>How big is big (quantitatively)?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9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86916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One possible answer</a:t>
            </a:r>
            <a:r>
              <a:rPr lang="en-US" sz="1800" dirty="0"/>
              <a:t>: need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commodity computers (storage units) </a:t>
            </a:r>
            <a:r>
              <a:rPr lang="en-US" sz="1800" dirty="0"/>
              <a:t>to store all the </a:t>
            </a:r>
            <a:r>
              <a:rPr lang="en-US" sz="1800" b="1" dirty="0">
                <a:solidFill>
                  <a:srgbClr val="0070C0"/>
                </a:solidFill>
              </a:rPr>
              <a:t>analytics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data </a:t>
            </a:r>
            <a:r>
              <a:rPr lang="en-US" sz="1800" b="1" dirty="0">
                <a:solidFill>
                  <a:srgbClr val="0070C0"/>
                </a:solidFill>
              </a:rPr>
              <a:t>now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 smtClean="0">
                <a:solidFill>
                  <a:srgbClr val="0070C0"/>
                </a:solidFill>
              </a:rPr>
              <a:t>very soon </a:t>
            </a:r>
            <a:r>
              <a:rPr lang="en-US" sz="1800" dirty="0" smtClean="0"/>
              <a:t>(i.e</a:t>
            </a:r>
            <a:r>
              <a:rPr lang="en-US" sz="1800" dirty="0"/>
              <a:t>. the data </a:t>
            </a:r>
            <a:r>
              <a:rPr lang="en-US" sz="1800" b="1" dirty="0">
                <a:solidFill>
                  <a:srgbClr val="0070C0"/>
                </a:solidFill>
              </a:rPr>
              <a:t>growth rate </a:t>
            </a:r>
            <a:r>
              <a:rPr lang="en-US" sz="1800" dirty="0"/>
              <a:t>is fast)</a:t>
            </a:r>
          </a:p>
          <a:p>
            <a:endParaRPr lang="en-US" sz="1800" dirty="0"/>
          </a:p>
        </p:txBody>
      </p:sp>
      <p:sp>
        <p:nvSpPr>
          <p:cNvPr id="6" name="AutoShape 2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6449"/>
            <a:ext cx="2920603" cy="36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320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When you have many “commodity” computers  (storage units) connected for a “big” data solution:</a:t>
            </a:r>
            <a:endParaRPr lang="en-US" sz="1800" b="1" dirty="0"/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data </a:t>
            </a:r>
            <a:r>
              <a:rPr lang="en-US" sz="1800" dirty="0"/>
              <a:t>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storage units may be failed from time to time and </a:t>
            </a:r>
            <a:r>
              <a:rPr lang="en-US" sz="1800" dirty="0" smtClean="0"/>
              <a:t>need </a:t>
            </a:r>
            <a:r>
              <a:rPr lang="en-US" sz="1800" b="1" dirty="0">
                <a:solidFill>
                  <a:srgbClr val="0070C0"/>
                </a:solidFill>
              </a:rPr>
              <a:t>data redundancy</a:t>
            </a:r>
            <a:r>
              <a:rPr lang="en-US" sz="1800" dirty="0" smtClean="0"/>
              <a:t> (i.e. store the same data into to multiple units)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Where</a:t>
            </a:r>
            <a:r>
              <a:rPr lang="en-US" sz="1800" dirty="0" smtClean="0"/>
              <a:t> (which computer) to store a particular data that can be </a:t>
            </a:r>
            <a:r>
              <a:rPr lang="en-US" sz="1800" b="1" dirty="0">
                <a:solidFill>
                  <a:srgbClr val="0070C0"/>
                </a:solidFill>
              </a:rPr>
              <a:t>retrieved back</a:t>
            </a:r>
            <a:r>
              <a:rPr lang="en-US" sz="1800" dirty="0" smtClean="0"/>
              <a:t> quickly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4872642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483768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9913" y="4166792"/>
            <a:ext cx="2070519" cy="2070520"/>
            <a:chOff x="6312597" y="4077073"/>
            <a:chExt cx="2070519" cy="2070520"/>
          </a:xfrm>
        </p:grpSpPr>
        <p:pic>
          <p:nvPicPr>
            <p:cNvPr id="2050" name="Picture 2" descr="https://encrypted-tbn0.gstatic.com/images?q=tbn:ANd9GcTktUgzpHCHooDPLi8fU4ienNkrqLqqDt5nIvbShbvcK8L9k4ON4LBuSqTfMKU8gNcH03oWd_I&amp;usqp=C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597" y="4077073"/>
              <a:ext cx="2070519" cy="207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8264" y="5713511"/>
              <a:ext cx="855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128 GB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82208"/>
              </p:ext>
            </p:extLst>
          </p:nvPr>
        </p:nvGraphicFramePr>
        <p:xfrm>
          <a:off x="611560" y="2502768"/>
          <a:ext cx="3888432" cy="2736304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233</a:t>
                      </a: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790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204</a:t>
                      </a: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1,450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181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066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</a:t>
            </a:r>
            <a:r>
              <a:rPr lang="en-US" sz="1400" dirty="0" err="1" smtClean="0"/>
              <a:t>Centralfield</a:t>
            </a:r>
            <a:r>
              <a:rPr lang="en-US" sz="1400" dirty="0" smtClean="0"/>
              <a:t> as of </a:t>
            </a:r>
            <a:r>
              <a:rPr lang="en-US" sz="1400" dirty="0"/>
              <a:t>2019/11/5</a:t>
            </a:r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DS918+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HK$ 3,900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= 32 TB: HK$ </a:t>
            </a:r>
            <a:r>
              <a:rPr lang="en-US" sz="1800" dirty="0" smtClean="0"/>
              <a:t>5,800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$ 9,700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web-scale data company </a:t>
            </a:r>
            <a:r>
              <a:rPr lang="en-US" sz="1800" dirty="0" smtClean="0"/>
              <a:t>? 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Do you have a </a:t>
            </a:r>
            <a:r>
              <a:rPr lang="en-US" sz="1800" b="1" u="sng" dirty="0">
                <a:solidFill>
                  <a:srgbClr val="0070C0"/>
                </a:solidFill>
              </a:rPr>
              <a:t>billion customers generate large amount of data daily</a:t>
            </a:r>
            <a:r>
              <a:rPr lang="en-US" sz="1800" dirty="0" smtClean="0"/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already 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miro.medium.com/max/3164/1*xCNFQvrPUESiQRcZE1sIq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" y="2276872"/>
            <a:ext cx="7448247" cy="37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</a:rPr>
              <a:t>Every data related applications is Big Data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Do you need Big Data Solution</a:t>
            </a:r>
            <a:endParaRPr lang="en-US" kern="0" dirty="0"/>
          </a:p>
        </p:txBody>
      </p:sp>
      <p:pic>
        <p:nvPicPr>
          <p:cNvPr id="1026" name="Picture 2" descr="Thor (Marvel Cinematic Universe)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 bwMode="auto">
          <a:xfrm>
            <a:off x="4860032" y="2333972"/>
            <a:ext cx="3024336" cy="30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But everyone is talking about Big Data, someone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17662</TotalTime>
  <Words>2692</Words>
  <Application>Microsoft Office PowerPoint</Application>
  <PresentationFormat>On-screen Show (4:3)</PresentationFormat>
  <Paragraphs>545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PowerPoint Template-CBF</vt:lpstr>
      <vt:lpstr>Big Data, AI, Machine Learning, Investment and Algo Trading</vt:lpstr>
      <vt:lpstr>Big &amp; Alternative Data</vt:lpstr>
      <vt:lpstr>Data, Data, Data….</vt:lpstr>
      <vt:lpstr>Individuals: Digital Footprints</vt:lpstr>
      <vt:lpstr>Individuals: Social Media </vt:lpstr>
      <vt:lpstr>Business Processes</vt:lpstr>
      <vt:lpstr>Business Processes</vt:lpstr>
      <vt:lpstr>Satellite image: Oil Reserve</vt:lpstr>
      <vt:lpstr>Satellite image: Parking Lots</vt:lpstr>
      <vt:lpstr>Example: HSBC Ask Amy Chatbot</vt:lpstr>
      <vt:lpstr>Example: Amazon Alexa</vt:lpstr>
      <vt:lpstr>Example: Insurance Apps</vt:lpstr>
      <vt:lpstr>Example: Personal Health</vt:lpstr>
      <vt:lpstr>Example: P2P Lending</vt:lpstr>
      <vt:lpstr>Example: P2P Insurance</vt:lpstr>
      <vt:lpstr>Example: News Filter </vt:lpstr>
      <vt:lpstr>Example: AI ETF</vt:lpstr>
      <vt:lpstr>Example: AI ETF</vt:lpstr>
      <vt:lpstr>Example: Detect Unusual Trading Activity</vt:lpstr>
      <vt:lpstr>Example: Detect Unusual Trading Activity</vt:lpstr>
      <vt:lpstr>Example: Social Trading</vt:lpstr>
      <vt:lpstr>Example: Social Trading</vt:lpstr>
      <vt:lpstr>Alternative Data Breakdown</vt:lpstr>
      <vt:lpstr>Alternative Data Evaluation</vt:lpstr>
      <vt:lpstr>Alternative Data Evaluation</vt:lpstr>
      <vt:lpstr>Alternative Data Summary</vt:lpstr>
      <vt:lpstr>Datatact: Intro</vt:lpstr>
      <vt:lpstr>Datatact: Intro</vt:lpstr>
      <vt:lpstr>Datatact: Intro</vt:lpstr>
      <vt:lpstr>Datatact: Intro</vt:lpstr>
      <vt:lpstr>Datatact: Intro</vt:lpstr>
      <vt:lpstr>PowerPoint Presentation</vt:lpstr>
      <vt:lpstr>PowerPoint Presentation</vt:lpstr>
      <vt:lpstr>Datatact : Content Farm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 &amp; Storage</vt:lpstr>
      <vt:lpstr>Text Pre-processing</vt:lpstr>
      <vt:lpstr>Text Pre-processing</vt:lpstr>
      <vt:lpstr>Searching</vt:lpstr>
      <vt:lpstr>Ranking</vt:lpstr>
      <vt:lpstr>Ranking</vt:lpstr>
      <vt:lpstr>Google PageRank</vt:lpstr>
      <vt:lpstr>Google PageRank</vt:lpstr>
      <vt:lpstr>Social Media Ranking</vt:lpstr>
      <vt:lpstr>Big Data</vt:lpstr>
      <vt:lpstr>Big Data</vt:lpstr>
      <vt:lpstr>Big Data</vt:lpstr>
      <vt:lpstr>Big Data</vt:lpstr>
      <vt:lpstr>Key Technologies - Hadoop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PowerPoint Presentation</vt:lpstr>
      <vt:lpstr>Do you need Big Data 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175</cp:revision>
  <cp:lastPrinted>2013-10-02T07:30:28Z</cp:lastPrinted>
  <dcterms:created xsi:type="dcterms:W3CDTF">2018-01-14T13:40:03Z</dcterms:created>
  <dcterms:modified xsi:type="dcterms:W3CDTF">2021-05-21T23:43:02Z</dcterms:modified>
</cp:coreProperties>
</file>